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57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0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F3D20-6583-B24B-8DB6-6B6E0351AE5E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C5A9E-3F8F-8945-B37B-9E6EF9642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0526E-F728-6444-9480-253115653425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CC086-FFD5-A246-9ADC-391A8B8D2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3DAEF-335B-D843-ADCF-E3B01F8C722F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00BA0-DFD9-D747-95B4-A5ED72772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02A4A-2C1E-1A42-B86A-C53DD3EA6766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8C4B9-7523-9544-9BBD-64ABB9665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EA628-07B7-084D-BCFD-B190095BD03B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2A5F6-5172-6848-B163-5F7D48210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07A28-640E-0A45-B34C-AAE21E2318A8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95100-ADE1-974A-81E8-A2CFF205D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CB6D9-3F00-E243-B05A-75EC9B2F4B8A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60654-D768-8A48-A896-D1FA17D9D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618A0-B4DA-034A-8A9C-7172E1BE448A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CD6EC-D37B-E742-B4C2-B1E5D838F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0EED9-7442-AA4A-A79B-C0DBE731245B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D73A9-6D61-B549-8F25-6D869D09B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6E8F2-B146-4E46-9CE8-010713444437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FBD71-64EA-1B42-9EBC-F351479EB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898CA-BF0F-6449-B549-63687C7E19E1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F98C7-B0A2-2448-8366-1262E8AEA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A0FA2E4-E2F1-CE45-9D85-A3F5148D4265}" type="datetime1">
              <a:rPr lang="en-US"/>
              <a:pPr>
                <a:defRPr/>
              </a:pPr>
              <a:t>4/28/13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50E2807-69BA-A048-AC40-083219A9F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icewiki.big.ac.cn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icewiki.big.ac.cn/index.php/Os01g0883800" TargetMode="Externa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icewiki.big.ac.cn/index.php/Os01g0883800%23AuthorReward" TargetMode="Externa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ricewiki@big.ac.cn" TargetMode="External"/><Relationship Id="rId4" Type="http://schemas.openxmlformats.org/officeDocument/2006/relationships/hyperlink" Target="http://ricewiki.big.ac.cn/index.php/Os01g0883800" TargetMode="External"/><Relationship Id="rId5" Type="http://schemas.openxmlformats.org/officeDocument/2006/relationships/hyperlink" Target="http://www.biocurator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icewiki.big.ac.cn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153988"/>
            <a:ext cx="8229600" cy="1155700"/>
          </a:xfrm>
        </p:spPr>
        <p:txBody>
          <a:bodyPr/>
          <a:lstStyle/>
          <a:p>
            <a:pPr eaLnBrk="1" hangingPunct="1"/>
            <a:r>
              <a:rPr lang="en-US" altLang="zh-CN" sz="3200" smtClean="0">
                <a:latin typeface="Arial" charset="0"/>
                <a:ea typeface="宋体" charset="-122"/>
                <a:cs typeface="宋体" charset="-122"/>
              </a:rPr>
              <a:t>RiceWiki: a wiki-based database for community curation of rice genes</a:t>
            </a:r>
            <a:endParaRPr lang="en-US" sz="3200" smtClean="0">
              <a:latin typeface="Arial" charset="0"/>
              <a:ea typeface="宋体" charset="-122"/>
              <a:cs typeface="宋体" charset="-122"/>
            </a:endParaRPr>
          </a:p>
        </p:txBody>
      </p:sp>
      <p:sp>
        <p:nvSpPr>
          <p:cNvPr id="13315" name="TextBox 5"/>
          <p:cNvSpPr txBox="1">
            <a:spLocks noChangeArrowheads="1"/>
          </p:cNvSpPr>
          <p:nvPr/>
        </p:nvSpPr>
        <p:spPr bwMode="auto">
          <a:xfrm>
            <a:off x="838200" y="6473825"/>
            <a:ext cx="24415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Times New Roman" charset="0"/>
              </a:rPr>
              <a:t>Available at </a:t>
            </a:r>
            <a:r>
              <a:rPr lang="en-US" sz="1200">
                <a:latin typeface="Times New Roman" charset="0"/>
                <a:hlinkClick r:id="rId2"/>
              </a:rPr>
              <a:t>http://ricewiki.big.ac.cn</a:t>
            </a:r>
            <a:r>
              <a:rPr lang="en-US" sz="1200">
                <a:latin typeface="Times New Roman" charset="0"/>
              </a:rPr>
              <a:t> </a:t>
            </a:r>
          </a:p>
        </p:txBody>
      </p:sp>
      <p:pic>
        <p:nvPicPr>
          <p:cNvPr id="13316" name="Picture 3" descr="2012-11-05 09.49.01 am.tif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4938" y="1347788"/>
            <a:ext cx="8890000" cy="478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5"/>
          <p:cNvSpPr txBox="1">
            <a:spLocks noChangeArrowheads="1"/>
          </p:cNvSpPr>
          <p:nvPr/>
        </p:nvSpPr>
        <p:spPr bwMode="auto">
          <a:xfrm>
            <a:off x="457200" y="6553200"/>
            <a:ext cx="40751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Times New Roman" charset="0"/>
              </a:rPr>
              <a:t>Available at </a:t>
            </a:r>
            <a:r>
              <a:rPr lang="en-US" sz="1200">
                <a:latin typeface="Times New Roman" charset="0"/>
                <a:hlinkClick r:id="rId2"/>
              </a:rPr>
              <a:t>http://ricewiki.big.ac.cn/index.php/Os01g0883800</a:t>
            </a:r>
            <a:r>
              <a:rPr lang="en-US" sz="1200">
                <a:latin typeface="Times New Roman" charset="0"/>
              </a:rPr>
              <a:t> </a:t>
            </a:r>
          </a:p>
        </p:txBody>
      </p:sp>
      <p:sp>
        <p:nvSpPr>
          <p:cNvPr id="14339" name="Title 1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pPr eaLnBrk="1" hangingPunct="1"/>
            <a:r>
              <a:rPr lang="en-US" sz="3200" smtClean="0">
                <a:latin typeface="Arial" charset="0"/>
                <a:ea typeface="宋体" charset="-122"/>
                <a:cs typeface="宋体" charset="-122"/>
              </a:rPr>
              <a:t>Community curation of the </a:t>
            </a:r>
            <a:r>
              <a:rPr lang="en-US" sz="3200" i="1" smtClean="0">
                <a:latin typeface="Arial" charset="0"/>
                <a:ea typeface="宋体" charset="-122"/>
                <a:cs typeface="宋体" charset="-122"/>
              </a:rPr>
              <a:t>sd1 </a:t>
            </a:r>
            <a:r>
              <a:rPr lang="en-US" sz="3200" smtClean="0">
                <a:latin typeface="Arial" charset="0"/>
                <a:ea typeface="宋体" charset="-122"/>
                <a:cs typeface="宋体" charset="-122"/>
              </a:rPr>
              <a:t>gene</a:t>
            </a:r>
          </a:p>
        </p:txBody>
      </p:sp>
      <p:pic>
        <p:nvPicPr>
          <p:cNvPr id="14340" name="Picture 4" descr="2013-04-28 04.57.24 pm.tif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914400"/>
            <a:ext cx="7178675" cy="545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6891338" y="2603500"/>
            <a:ext cx="2025650" cy="5842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Reward community-curated efforts</a:t>
            </a:r>
          </a:p>
        </p:txBody>
      </p:sp>
      <p:cxnSp>
        <p:nvCxnSpPr>
          <p:cNvPr id="8" name="Straight Arrow Connector 7"/>
          <p:cNvCxnSpPr>
            <a:stCxn id="14341" idx="0"/>
          </p:cNvCxnSpPr>
          <p:nvPr/>
        </p:nvCxnSpPr>
        <p:spPr>
          <a:xfrm rot="16200000" flipV="1">
            <a:off x="7446963" y="2146300"/>
            <a:ext cx="482600" cy="431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5"/>
          <p:cNvSpPr txBox="1">
            <a:spLocks noChangeArrowheads="1"/>
          </p:cNvSpPr>
          <p:nvPr/>
        </p:nvSpPr>
        <p:spPr bwMode="auto">
          <a:xfrm>
            <a:off x="457200" y="6553200"/>
            <a:ext cx="50704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Times New Roman" charset="0"/>
              </a:rPr>
              <a:t>Available at </a:t>
            </a:r>
            <a:r>
              <a:rPr lang="en-US" sz="1200">
                <a:latin typeface="Times New Roman" charset="0"/>
                <a:hlinkClick r:id="rId2"/>
              </a:rPr>
              <a:t>http://ricewiki.big.ac.cn/index.php/Os01g0883800#AuthorReward</a:t>
            </a:r>
            <a:r>
              <a:rPr lang="en-US" sz="1200">
                <a:latin typeface="Times New Roman" charset="0"/>
              </a:rPr>
              <a:t> </a:t>
            </a:r>
          </a:p>
        </p:txBody>
      </p:sp>
      <p:sp>
        <p:nvSpPr>
          <p:cNvPr id="15363" name="Title 11"/>
          <p:cNvSpPr>
            <a:spLocks noGrp="1"/>
          </p:cNvSpPr>
          <p:nvPr>
            <p:ph type="title"/>
          </p:nvPr>
        </p:nvSpPr>
        <p:spPr>
          <a:xfrm>
            <a:off x="457200" y="396875"/>
            <a:ext cx="8229600" cy="685800"/>
          </a:xfrm>
        </p:spPr>
        <p:txBody>
          <a:bodyPr/>
          <a:lstStyle/>
          <a:p>
            <a:pPr eaLnBrk="1" hangingPunct="1"/>
            <a:r>
              <a:rPr lang="en-US" sz="3200" smtClean="0">
                <a:latin typeface="Arial" charset="0"/>
                <a:ea typeface="宋体" charset="-122"/>
                <a:cs typeface="宋体" charset="-122"/>
              </a:rPr>
              <a:t>Authorship quantification and visualization of community-curated efforts on the </a:t>
            </a:r>
            <a:r>
              <a:rPr lang="en-US" sz="3200" i="1" smtClean="0">
                <a:latin typeface="Arial" charset="0"/>
                <a:ea typeface="宋体" charset="-122"/>
                <a:cs typeface="宋体" charset="-122"/>
              </a:rPr>
              <a:t>sd1 </a:t>
            </a:r>
            <a:r>
              <a:rPr lang="en-US" sz="3200" smtClean="0">
                <a:latin typeface="Arial" charset="0"/>
                <a:ea typeface="宋体" charset="-122"/>
                <a:cs typeface="宋体" charset="-122"/>
              </a:rPr>
              <a:t>gene</a:t>
            </a:r>
          </a:p>
        </p:txBody>
      </p:sp>
      <p:pic>
        <p:nvPicPr>
          <p:cNvPr id="15364" name="Picture 6" descr="2013-04-28 05.07.36 pm.tif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1390650"/>
            <a:ext cx="8683625" cy="494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87313"/>
            <a:ext cx="8229600" cy="901700"/>
          </a:xfrm>
        </p:spPr>
        <p:txBody>
          <a:bodyPr/>
          <a:lstStyle/>
          <a:p>
            <a:pPr eaLnBrk="1" hangingPunct="1"/>
            <a:r>
              <a:rPr lang="en-US" sz="4000" smtClean="0">
                <a:latin typeface="Arial" charset="0"/>
                <a:ea typeface="Arial" charset="0"/>
                <a:cs typeface="Arial" charset="0"/>
              </a:rPr>
              <a:t>Student assignment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254000" y="989013"/>
            <a:ext cx="8636000" cy="4684712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charset="0"/>
                <a:ea typeface="Times New Roman" charset="0"/>
                <a:cs typeface="Times New Roman" charset="0"/>
              </a:rPr>
              <a:t>Visit RiceWiki at </a:t>
            </a:r>
            <a:r>
              <a:rPr lang="en-US" sz="2800" smtClean="0">
                <a:latin typeface="Times New Roman" charset="0"/>
                <a:ea typeface="Times New Roman" charset="0"/>
                <a:cs typeface="Times New Roman" charset="0"/>
                <a:hlinkClick r:id="rId2"/>
              </a:rPr>
              <a:t>http://ricewiki.big.ac.cn</a:t>
            </a:r>
            <a:endParaRPr lang="en-US" sz="280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eaLnBrk="1" hangingPunct="1"/>
            <a:r>
              <a:rPr lang="en-US" sz="2800" smtClean="0">
                <a:latin typeface="Times New Roman" charset="0"/>
                <a:ea typeface="Times New Roman" charset="0"/>
                <a:cs typeface="Times New Roman" charset="0"/>
              </a:rPr>
              <a:t>Open an account in RiceWiki by contacting the RiceWiki Team at </a:t>
            </a:r>
            <a:r>
              <a:rPr lang="en-US" sz="2800" smtClean="0">
                <a:latin typeface="Times New Roman" charset="0"/>
                <a:ea typeface="Times New Roman" charset="0"/>
                <a:cs typeface="Times New Roman" charset="0"/>
                <a:hlinkClick r:id="rId3"/>
              </a:rPr>
              <a:t>ricewiki@big.ac.cn</a:t>
            </a:r>
            <a:r>
              <a:rPr lang="en-US" sz="2800" smtClean="0">
                <a:latin typeface="Times New Roman" charset="0"/>
                <a:ea typeface="Times New Roman" charset="0"/>
                <a:cs typeface="Times New Roman" charset="0"/>
              </a:rPr>
              <a:t> , to tell us your preferred login name, real name, research interests, etc. </a:t>
            </a:r>
          </a:p>
          <a:p>
            <a:pPr eaLnBrk="1" hangingPunct="1"/>
            <a:r>
              <a:rPr lang="en-US" sz="2800" smtClean="0">
                <a:latin typeface="Times New Roman" charset="0"/>
                <a:ea typeface="Times New Roman" charset="0"/>
                <a:cs typeface="Times New Roman" charset="0"/>
              </a:rPr>
              <a:t>Perform curations on rice genes:</a:t>
            </a:r>
          </a:p>
          <a:p>
            <a:pPr lvl="1" eaLnBrk="1" hangingPunct="1"/>
            <a:r>
              <a:rPr lang="en-US" sz="2400" i="1" smtClean="0"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sz="2400" smtClean="0">
                <a:latin typeface="Times New Roman" charset="0"/>
                <a:ea typeface="Times New Roman" charset="0"/>
                <a:cs typeface="Times New Roman" charset="0"/>
              </a:rPr>
              <a:t> students forming a group collaborate to curate </a:t>
            </a:r>
            <a:r>
              <a:rPr lang="en-US" sz="2400" i="1" smtClean="0"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sz="2400" smtClean="0">
                <a:latin typeface="Times New Roman" charset="0"/>
                <a:ea typeface="Times New Roman" charset="0"/>
                <a:cs typeface="Times New Roman" charset="0"/>
              </a:rPr>
              <a:t> genes, where </a:t>
            </a:r>
            <a:r>
              <a:rPr lang="en-US" sz="2400" i="1" smtClean="0"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sz="2400" smtClean="0">
                <a:latin typeface="Times New Roman" charset="0"/>
                <a:ea typeface="Times New Roman" charset="0"/>
                <a:cs typeface="Times New Roman" charset="0"/>
              </a:rPr>
              <a:t> &gt;= 3.</a:t>
            </a:r>
          </a:p>
          <a:p>
            <a:pPr lvl="1" eaLnBrk="1" hangingPunct="1"/>
            <a:r>
              <a:rPr lang="en-US" sz="2400" smtClean="0">
                <a:latin typeface="Times New Roman" charset="0"/>
                <a:ea typeface="Times New Roman" charset="0"/>
                <a:cs typeface="Times New Roman" charset="0"/>
              </a:rPr>
              <a:t>Contribution score &gt;= 1.</a:t>
            </a:r>
          </a:p>
          <a:p>
            <a:pPr lvl="1" eaLnBrk="1" hangingPunct="1"/>
            <a:r>
              <a:rPr lang="en-US" sz="2400" smtClean="0">
                <a:latin typeface="Times New Roman" charset="0"/>
                <a:ea typeface="Times New Roman" charset="0"/>
                <a:cs typeface="Times New Roman" charset="0"/>
              </a:rPr>
              <a:t>Example: </a:t>
            </a:r>
            <a:r>
              <a:rPr lang="en-US" sz="2400" smtClean="0">
                <a:latin typeface="Times New Roman" charset="0"/>
                <a:ea typeface="Times New Roman" charset="0"/>
                <a:cs typeface="Times New Roman" charset="0"/>
                <a:hlinkClick r:id="rId4"/>
              </a:rPr>
              <a:t>http://ricewiki.big.ac.cn/index.php/Os01g0883800</a:t>
            </a:r>
            <a:endParaRPr lang="en-US" sz="240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254000" y="5248275"/>
            <a:ext cx="86360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600">
                <a:latin typeface="Times New Roman" charset="0"/>
                <a:ea typeface="Times New Roman" charset="0"/>
                <a:cs typeface="Times New Roman" charset="0"/>
              </a:rPr>
              <a:t>In life sciences, </a:t>
            </a:r>
            <a:r>
              <a:rPr lang="en-US" sz="1600" b="1">
                <a:latin typeface="Times New Roman" charset="0"/>
                <a:ea typeface="Times New Roman" charset="0"/>
                <a:cs typeface="Times New Roman" charset="0"/>
              </a:rPr>
              <a:t>curation involves the translation and integration of information relevant to biology into a database or resource that enables integration of the scientific literature as well as large data sets. </a:t>
            </a:r>
            <a:r>
              <a:rPr lang="en-US" sz="1600">
                <a:latin typeface="Times New Roman" charset="0"/>
                <a:ea typeface="Times New Roman" charset="0"/>
                <a:cs typeface="Times New Roman" charset="0"/>
              </a:rPr>
              <a:t>Accurate and comprehensive representation of biological knowledge, as well as easy access to this data for working scientists and a basis for computational analysis, are primary goals of biocuration. More information can be available at </a:t>
            </a:r>
            <a:r>
              <a:rPr lang="en-US" sz="1600">
                <a:latin typeface="Times New Roman" charset="0"/>
                <a:ea typeface="Times New Roman" charset="0"/>
                <a:cs typeface="Times New Roman" charset="0"/>
                <a:hlinkClick r:id="rId5"/>
              </a:rPr>
              <a:t>http://www.biocurator.org</a:t>
            </a:r>
            <a:r>
              <a:rPr lang="en-US" sz="1600"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227</Words>
  <Application>Microsoft Macintosh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ＭＳ Ｐゴシック</vt:lpstr>
      <vt:lpstr>Calibri</vt:lpstr>
      <vt:lpstr>宋体</vt:lpstr>
      <vt:lpstr>Times New Roman</vt:lpstr>
      <vt:lpstr>Office Theme</vt:lpstr>
      <vt:lpstr>RiceWiki: a wiki-based database for community curation of rice genes</vt:lpstr>
      <vt:lpstr>Community curation of the sd1 gene</vt:lpstr>
      <vt:lpstr>Authorship quantification and visualization of community-curated efforts on the sd1 gene</vt:lpstr>
      <vt:lpstr>Student assignment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Assignments </dc:title>
  <dc:creator>Zhang Zhang</dc:creator>
  <cp:lastModifiedBy>Zhang Zhang</cp:lastModifiedBy>
  <cp:revision>7</cp:revision>
  <dcterms:created xsi:type="dcterms:W3CDTF">2013-04-28T09:21:18Z</dcterms:created>
  <dcterms:modified xsi:type="dcterms:W3CDTF">2013-04-28T09:21:47Z</dcterms:modified>
</cp:coreProperties>
</file>